
<file path=[Content_Types].xml><?xml version="1.0" encoding="utf-8"?>
<Types xmlns="http://schemas.openxmlformats.org/package/2006/content-types"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embeddedFontLst>
    <p:embeddedFont>
      <p:font typeface="Work Sans Medium"/>
      <p:regular r:id="rId29"/>
      <p:bold r:id="rId30"/>
      <p:italic r:id="rId31"/>
      <p:boldItalic r:id="rId32"/>
    </p:embeddedFont>
    <p:embeddedFont>
      <p:font typeface="Work Sans"/>
      <p:regular r:id="rId33"/>
      <p:bold r:id="rId34"/>
      <p:italic r:id="rId35"/>
      <p:boldItalic r:id="rId36"/>
    </p:embeddedFont>
    <p:embeddedFont>
      <p:font typeface="Work Sans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iYXT+c4jedZzEK2UH4uOTc/sPN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Light-boldItalic.fntdata"/><Relationship Id="rId20" Type="http://schemas.openxmlformats.org/officeDocument/2006/relationships/slide" Target="slides/slide16.xml"/><Relationship Id="rId41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WorkSansMedium-italic.fntdata"/><Relationship Id="rId30" Type="http://schemas.openxmlformats.org/officeDocument/2006/relationships/font" Target="fonts/WorkSansMedium-bold.fntdata"/><Relationship Id="rId11" Type="http://schemas.openxmlformats.org/officeDocument/2006/relationships/slide" Target="slides/slide7.xml"/><Relationship Id="rId33" Type="http://schemas.openxmlformats.org/officeDocument/2006/relationships/font" Target="fonts/WorkSans-regular.fntdata"/><Relationship Id="rId10" Type="http://schemas.openxmlformats.org/officeDocument/2006/relationships/slide" Target="slides/slide6.xml"/><Relationship Id="rId32" Type="http://schemas.openxmlformats.org/officeDocument/2006/relationships/font" Target="fonts/WorkSansMedium-boldItalic.fntdata"/><Relationship Id="rId13" Type="http://schemas.openxmlformats.org/officeDocument/2006/relationships/slide" Target="slides/slide9.xml"/><Relationship Id="rId35" Type="http://schemas.openxmlformats.org/officeDocument/2006/relationships/font" Target="fonts/WorkSans-italic.fntdata"/><Relationship Id="rId12" Type="http://schemas.openxmlformats.org/officeDocument/2006/relationships/slide" Target="slides/slide8.xml"/><Relationship Id="rId34" Type="http://schemas.openxmlformats.org/officeDocument/2006/relationships/font" Target="fonts/WorkSans-bold.fntdata"/><Relationship Id="rId15" Type="http://schemas.openxmlformats.org/officeDocument/2006/relationships/slide" Target="slides/slide11.xml"/><Relationship Id="rId37" Type="http://schemas.openxmlformats.org/officeDocument/2006/relationships/font" Target="fonts/WorkSansLight-regular.fntdata"/><Relationship Id="rId14" Type="http://schemas.openxmlformats.org/officeDocument/2006/relationships/slide" Target="slides/slide10.xml"/><Relationship Id="rId36" Type="http://schemas.openxmlformats.org/officeDocument/2006/relationships/font" Target="fonts/WorkSans-boldItalic.fntdata"/><Relationship Id="rId17" Type="http://schemas.openxmlformats.org/officeDocument/2006/relationships/slide" Target="slides/slide13.xml"/><Relationship Id="rId39" Type="http://schemas.openxmlformats.org/officeDocument/2006/relationships/font" Target="fonts/WorkSansLight-italic.fntdata"/><Relationship Id="rId16" Type="http://schemas.openxmlformats.org/officeDocument/2006/relationships/slide" Target="slides/slide12.xml"/><Relationship Id="rId38" Type="http://schemas.openxmlformats.org/officeDocument/2006/relationships/font" Target="fonts/WorkSansLigh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75-488C-AD39-93879D22265B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75-488C-AD39-93879D22265B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75-488C-AD39-93879D2226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9820287"/>
        <c:axId val="159799903"/>
      </c:barChart>
      <c:catAx>
        <c:axId val="15982028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9799903"/>
        <c:crosses val="autoZero"/>
        <c:auto val="1"/>
        <c:lblAlgn val="ctr"/>
        <c:lblOffset val="100"/>
        <c:noMultiLvlLbl val="0"/>
      </c:catAx>
      <c:valAx>
        <c:axId val="159799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98202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d7920ed12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4d7920ed12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c4d78817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4c4d78817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d7920ed12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4d7920ed12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d7920ed12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4d7920ed12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60be0beac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60be0beac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hyperlink" Target="https://docs.google.com/document/d/16a3ws0XLF1bQTEwUiQNb5SJgvGC_u9aY/edit?usp=drive_link&amp;ouid=110544276515427091096&amp;rtpof=true&amp;sd=true" TargetMode="External"/><Relationship Id="rId7" Type="http://schemas.openxmlformats.org/officeDocument/2006/relationships/hyperlink" Target="https://docs.google.com/document/d/1O1d7O5YMwNQWixdShCJmMJ30nzY9jhPo/edit?usp=drive_link&amp;ouid=110544276515427091096&amp;rtpof=true&amp;sd=tru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hyperlink" Target="https://drive.google.com/file/d/1L2ei33T1sWILcE7iaQR-Rj1RZAPpclnl/view?usp=drive_link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hyperlink" Target="https://drive.google.com/file/d/1ezKrRfGa8SGVhZpfHfD2NavmGE7n-anW/view?usp=drive_link" TargetMode="External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hyperlink" Target="https://docs.google.com/document/d/1ZklrURQivUAVdO3UxwNYkwg4lYyZ-Ewb/edit?usp=drive_link&amp;ouid=100688320143788153578&amp;rtpof=true&amp;sd=tru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hyperlink" Target="https://docs.google.com/spreadsheets/d/1xZx75sWUdrIP0y-ktkS6svY1Vy7Sz5eE/edit?usp=drive_link&amp;ouid=100688320143788153578&amp;rtpof=true&amp;sd=true" TargetMode="External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hyperlink" Target="https://drive.google.com/file/d/1FXWKBZNfuR6ddB0TMY3tcwzRBn9_EeUs/view?usp=drive_link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hyperlink" Target="https://drive.google.com/file/d/1rz5n8RR5Ul_53O27-vYFHcThXcBDOKfU/view?usp=drive_link" TargetMode="External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hyperlink" Target="https://drive.google.com/file/d/1nbfG7pWKjzW3SJ8cWkxqIQLwMDO-KLFz/view?usp=drive_link" TargetMode="External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hyperlink" Target="https://docs.google.com/spreadsheets/d/1h-_saTXF9x57G5FtiPhYB_pWPaSn6b46/edit?usp=drive_link&amp;ouid=100688320143788153578&amp;rtpof=true&amp;sd=true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hyperlink" Target="https://docs.google.com/spreadsheets/d/1PX9Zy5UwT_RrKY81YLE9-SPnbOSrxPtG/edit?usp=drive_link&amp;ouid=110544276515427091096&amp;rtpof=true&amp;sd=true" TargetMode="External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hyperlink" Target="https://drive.google.com/file/d/1izMhKiXYeZPGRlEqTVTxR4ivL4PZSrir/view?usp=drive_link" TargetMode="External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hyperlink" Target="https://drive.google.com/file/d/17hdG17TOXZMMBSUe_4Z69hYlk1pwEJOR/view?usp=drive_link" TargetMode="External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hyperlink" Target="https://github.com/Baquero117/Proyecto-tienda-ropa-online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hyperlink" Target="https://docs.google.com/document/d/1rropQDhkakHF4aLE9pqg0F-8p-zPLdoaAs6hyrwHAcQ/edit?usp=drive_link" TargetMode="External"/><Relationship Id="rId5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chart" Target="../charts/chart1.xml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hyperlink" Target="https://drive.google.com/file/d/1duWxN79CPknLA_wLg29HrPzpHNLE7UZo/view?usp=drive_link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/>
        </p:nvSpPr>
        <p:spPr>
          <a:xfrm>
            <a:off x="2767827" y="2564600"/>
            <a:ext cx="2465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40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SIRO</a:t>
            </a:r>
            <a:endParaRPr b="1" sz="40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8432950" y="963375"/>
            <a:ext cx="2605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Realizado por: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-MX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Jeison Morales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-MX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Heimar</a:t>
            </a:r>
            <a:r>
              <a:rPr b="1" lang="es-MX" sz="1800"/>
              <a:t> </a:t>
            </a:r>
            <a:r>
              <a:rPr b="1" i="0" lang="es-MX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Maldonado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-MX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Miguel Baquero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-MX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William Romero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9564461" y="5709948"/>
            <a:ext cx="17675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Ficha: 2996176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/>
          <p:nvPr/>
        </p:nvSpPr>
        <p:spPr>
          <a:xfrm>
            <a:off x="334736" y="58188"/>
            <a:ext cx="10515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1743C"/>
              </a:buClr>
              <a:buSzPts val="4400"/>
              <a:buFont typeface="Arial"/>
              <a:buNone/>
            </a:pPr>
            <a:r>
              <a:rPr b="0" i="0" lang="es-MX" sz="4400">
                <a:solidFill>
                  <a:srgbClr val="71743C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sz="4400">
              <a:solidFill>
                <a:srgbClr val="7174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4400"/>
              <a:buFont typeface="Arial"/>
              <a:buNone/>
            </a:pPr>
            <a:r>
              <a:rPr b="1" i="0" lang="es-MX" sz="44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Funcionales</a:t>
            </a:r>
            <a:endParaRPr sz="44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13" y="1336712"/>
            <a:ext cx="3934374" cy="2715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6620" y="898071"/>
            <a:ext cx="4365389" cy="556804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0"/>
          <p:cNvSpPr txBox="1"/>
          <p:nvPr/>
        </p:nvSpPr>
        <p:spPr>
          <a:xfrm>
            <a:off x="398725" y="4236400"/>
            <a:ext cx="26016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link de los RF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 txBox="1"/>
          <p:nvPr/>
        </p:nvSpPr>
        <p:spPr>
          <a:xfrm>
            <a:off x="2910875" y="4236400"/>
            <a:ext cx="2601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link de los RNF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d7920ed12_0_6"/>
          <p:cNvSpPr txBox="1"/>
          <p:nvPr/>
        </p:nvSpPr>
        <p:spPr>
          <a:xfrm>
            <a:off x="176327" y="0"/>
            <a:ext cx="9990900" cy="1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1743C"/>
              </a:buClr>
              <a:buSzPts val="4400"/>
              <a:buFont typeface="Arial"/>
              <a:buNone/>
            </a:pPr>
            <a:r>
              <a:rPr b="0" i="0" lang="es-MX" sz="4400">
                <a:solidFill>
                  <a:srgbClr val="71743C"/>
                </a:solidFill>
                <a:latin typeface="Arial"/>
                <a:ea typeface="Arial"/>
                <a:cs typeface="Arial"/>
                <a:sym typeface="Arial"/>
              </a:rPr>
              <a:t>Técnicas e Instrumentos</a:t>
            </a:r>
            <a:endParaRPr sz="4400">
              <a:solidFill>
                <a:srgbClr val="7174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4400"/>
              <a:buFont typeface="Arial"/>
              <a:buNone/>
            </a:pPr>
            <a:r>
              <a:rPr b="1" i="0" lang="es-MX" sz="44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de recolección</a:t>
            </a:r>
            <a:endParaRPr sz="44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02" name="Google Shape;202;g34d7920ed12_0_6"/>
          <p:cNvSpPr txBox="1"/>
          <p:nvPr/>
        </p:nvSpPr>
        <p:spPr>
          <a:xfrm>
            <a:off x="176322" y="1383463"/>
            <a:ext cx="609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34d7920ed12_0_6"/>
          <p:cNvSpPr txBox="1"/>
          <p:nvPr/>
        </p:nvSpPr>
        <p:spPr>
          <a:xfrm>
            <a:off x="301578" y="1171193"/>
            <a:ext cx="7527600" cy="53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preguntas: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0650" lvl="0" marL="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900"/>
              <a:buFont typeface="Calibri"/>
              <a:buAutoNum type="arabicPeriod"/>
            </a:pPr>
            <a:r>
              <a:rPr b="1" lang="es-MX" sz="1300">
                <a:solidFill>
                  <a:srgbClr val="202124"/>
                </a:solidFill>
                <a:highlight>
                  <a:srgbClr val="F8F9FA"/>
                </a:highlight>
              </a:rPr>
              <a:t>¿</a:t>
            </a:r>
            <a:r>
              <a:rPr b="1" lang="es-MX" sz="1200">
                <a:solidFill>
                  <a:srgbClr val="202124"/>
                </a:solidFill>
                <a:highlight>
                  <a:srgbClr val="F8F9FA"/>
                </a:highlight>
              </a:rPr>
              <a:t> Qué tan útil te parece la idea de una tienda de ropa online? (Escala de valoración)</a:t>
            </a:r>
            <a:endParaRPr b="1"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800"/>
              <a:buFont typeface="Calibri"/>
              <a:buAutoNum type="arabicPeriod"/>
            </a:pPr>
            <a:r>
              <a:rPr b="1" lang="es-MX" sz="1200">
                <a:solidFill>
                  <a:srgbClr val="202124"/>
                </a:solidFill>
                <a:highlight>
                  <a:srgbClr val="F8F9FA"/>
                </a:highlight>
              </a:rPr>
              <a:t>¿Qué características crees que son más importantes en una tienda de ropa online? (Opción </a:t>
            </a:r>
            <a:r>
              <a:rPr b="1" lang="es-MX" sz="1200">
                <a:solidFill>
                  <a:srgbClr val="202124"/>
                </a:solidFill>
                <a:highlight>
                  <a:srgbClr val="F8F9FA"/>
                </a:highlight>
              </a:rPr>
              <a:t>múltiple</a:t>
            </a:r>
            <a:r>
              <a:rPr b="1" lang="es-MX" sz="1200">
                <a:solidFill>
                  <a:srgbClr val="202124"/>
                </a:solidFill>
                <a:highlight>
                  <a:srgbClr val="F8F9FA"/>
                </a:highlight>
              </a:rPr>
              <a:t>) </a:t>
            </a:r>
            <a:endParaRPr b="1"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800"/>
              <a:buFont typeface="Calibri"/>
              <a:buAutoNum type="arabicPeriod"/>
            </a:pPr>
            <a:r>
              <a:rPr b="1" lang="es-MX" sz="1200">
                <a:solidFill>
                  <a:srgbClr val="202124"/>
                </a:solidFill>
                <a:highlight>
                  <a:srgbClr val="F1F3F4"/>
                </a:highlight>
              </a:rPr>
              <a:t>¿Te gustaría que la tienda permita dejar comentarios y valoraciones sobre los productos? (Pregunta cerrada) </a:t>
            </a:r>
            <a:endParaRPr b="1" sz="1200">
              <a:solidFill>
                <a:srgbClr val="202124"/>
              </a:solidFill>
              <a:highlight>
                <a:srgbClr val="F1F3F4"/>
              </a:highlight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02124"/>
              </a:solidFill>
              <a:highlight>
                <a:srgbClr val="F1F3F4"/>
              </a:highlight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800"/>
              <a:buFont typeface="Calibri"/>
              <a:buAutoNum type="arabicPeriod"/>
            </a:pPr>
            <a:r>
              <a:rPr b="1" lang="es-MX" sz="1200">
                <a:solidFill>
                  <a:srgbClr val="202124"/>
                </a:solidFill>
                <a:highlight>
                  <a:srgbClr val="F8F9FA"/>
                </a:highlight>
              </a:rPr>
              <a:t>¿Qué tan importante es para ti poder buscar productos mediante filtros (talla, color, estilo, etc.)? (Escala de valoración)  </a:t>
            </a:r>
            <a:endParaRPr b="1"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800"/>
              <a:buFont typeface="Calibri"/>
              <a:buAutoNum type="arabicPeriod"/>
            </a:pPr>
            <a:r>
              <a:rPr b="1" lang="es-MX" sz="1200">
                <a:solidFill>
                  <a:srgbClr val="202124"/>
                </a:solidFill>
                <a:highlight>
                  <a:srgbClr val="F8F9FA"/>
                </a:highlight>
              </a:rPr>
              <a:t>¿Qué mejorarías o agregarías a una tienda de ropa online? (Pregunta abierta)  </a:t>
            </a:r>
            <a:endParaRPr b="1"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800"/>
              <a:buFont typeface="Calibri"/>
              <a:buAutoNum type="arabicPeriod"/>
            </a:pPr>
            <a:r>
              <a:rPr b="1" lang="es-MX" sz="1200">
                <a:solidFill>
                  <a:srgbClr val="202124"/>
                </a:solidFill>
                <a:highlight>
                  <a:srgbClr val="F8F9FA"/>
                </a:highlight>
              </a:rPr>
              <a:t>¿Te sentirías seguro registrándote en esta página para comprar ropa?  (Pregunta cerrada)</a:t>
            </a:r>
            <a:endParaRPr b="1"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800"/>
              <a:buFont typeface="Calibri"/>
              <a:buAutoNum type="arabicPeriod"/>
            </a:pPr>
            <a:r>
              <a:rPr b="1" lang="es-MX" sz="1200">
                <a:solidFill>
                  <a:srgbClr val="202124"/>
                </a:solidFill>
                <a:highlight>
                  <a:srgbClr val="F1F3F4"/>
                </a:highlight>
              </a:rPr>
              <a:t>¿Qué tan probable es que utilices una tienda de ropa online como esta en el futuro? (Escala de valoración)  </a:t>
            </a:r>
            <a:endParaRPr b="1" sz="1200">
              <a:solidFill>
                <a:srgbClr val="202124"/>
              </a:solidFill>
              <a:highlight>
                <a:srgbClr val="F1F3F4"/>
              </a:highlight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02124"/>
              </a:solidFill>
              <a:highlight>
                <a:srgbClr val="F1F3F4"/>
              </a:highlight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800"/>
              <a:buFont typeface="Calibri"/>
              <a:buAutoNum type="arabicPeriod"/>
            </a:pPr>
            <a:r>
              <a:rPr b="1" lang="es-MX" sz="1200">
                <a:solidFill>
                  <a:srgbClr val="202124"/>
                </a:solidFill>
                <a:highlight>
                  <a:srgbClr val="F8F9FA"/>
                </a:highlight>
              </a:rPr>
              <a:t>¿Qué desventajas has encontrado en tiendas de ropa online? (Pregunta abierta)</a:t>
            </a:r>
            <a:endParaRPr b="1"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200">
                <a:solidFill>
                  <a:srgbClr val="202124"/>
                </a:solidFill>
                <a:highlight>
                  <a:srgbClr val="F8F9FA"/>
                </a:highlight>
              </a:rPr>
              <a:t>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800"/>
              <a:buFont typeface="Calibri"/>
              <a:buAutoNum type="arabicPeriod"/>
            </a:pPr>
            <a:r>
              <a:rPr b="1" lang="es-MX" sz="1200">
                <a:solidFill>
                  <a:srgbClr val="202124"/>
                </a:solidFill>
                <a:highlight>
                  <a:srgbClr val="F1F3F4"/>
                </a:highlight>
              </a:rPr>
              <a:t>Si esta tienda incluye todas las funcionalidades que necesitas, ¿la usarías? (Pregunta cerrada)</a:t>
            </a:r>
            <a:endParaRPr b="1" sz="1200">
              <a:solidFill>
                <a:srgbClr val="202124"/>
              </a:solidFill>
              <a:highlight>
                <a:srgbClr val="F1F3F4"/>
              </a:highlight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02124"/>
              </a:solidFill>
              <a:highlight>
                <a:srgbClr val="F1F3F4"/>
              </a:highlight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800"/>
              <a:buFont typeface="Calibri"/>
              <a:buAutoNum type="arabicPeriod"/>
            </a:pPr>
            <a:r>
              <a:rPr b="1" lang="es-MX" sz="1200">
                <a:solidFill>
                  <a:srgbClr val="202124"/>
                </a:solidFill>
                <a:highlight>
                  <a:srgbClr val="F1F3F4"/>
                </a:highlight>
              </a:rPr>
              <a:t>¿Tienes algún comentario, sugerencia o crítica sobre el proyecto? (Pregunta abierta)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34d7920ed12_0_6"/>
          <p:cNvSpPr txBox="1"/>
          <p:nvPr/>
        </p:nvSpPr>
        <p:spPr>
          <a:xfrm>
            <a:off x="8522650" y="1913850"/>
            <a:ext cx="20733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link evidencia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/>
          <p:nvPr/>
        </p:nvSpPr>
        <p:spPr>
          <a:xfrm>
            <a:off x="334736" y="58188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4400"/>
              <a:buFont typeface="Calibri"/>
              <a:buNone/>
            </a:pPr>
            <a:r>
              <a:rPr b="1" lang="es-MX" sz="44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UML </a:t>
            </a:r>
            <a:r>
              <a:rPr b="1" i="0" lang="es-MX" sz="44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Casos de uso</a:t>
            </a:r>
            <a:endParaRPr sz="44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1"/>
          <p:cNvSpPr txBox="1"/>
          <p:nvPr/>
        </p:nvSpPr>
        <p:spPr>
          <a:xfrm>
            <a:off x="7013675" y="1442425"/>
            <a:ext cx="2884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Casos de uso UML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11"/>
          <p:cNvPicPr preferRelativeResize="0"/>
          <p:nvPr/>
        </p:nvPicPr>
        <p:blipFill rotWithShape="1">
          <a:blip r:embed="rId5">
            <a:alphaModFix/>
          </a:blip>
          <a:srcRect b="0" l="5015" r="0" t="0"/>
          <a:stretch/>
        </p:blipFill>
        <p:spPr>
          <a:xfrm>
            <a:off x="388750" y="887175"/>
            <a:ext cx="4475899" cy="58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"/>
          <p:cNvSpPr txBox="1"/>
          <p:nvPr/>
        </p:nvSpPr>
        <p:spPr>
          <a:xfrm>
            <a:off x="334736" y="58188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4400"/>
              <a:buFont typeface="Calibri"/>
              <a:buNone/>
            </a:pPr>
            <a:r>
              <a:rPr b="1" i="0" lang="es-MX" sz="44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Formato -Casos de uso</a:t>
            </a:r>
            <a:endParaRPr sz="44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384" y="886903"/>
            <a:ext cx="10515599" cy="451785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2"/>
          <p:cNvSpPr txBox="1"/>
          <p:nvPr/>
        </p:nvSpPr>
        <p:spPr>
          <a:xfrm>
            <a:off x="496750" y="5342975"/>
            <a:ext cx="18540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link Casos de Uso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c4d788170_0_0"/>
          <p:cNvSpPr txBox="1"/>
          <p:nvPr/>
        </p:nvSpPr>
        <p:spPr>
          <a:xfrm>
            <a:off x="334736" y="58188"/>
            <a:ext cx="10515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4400"/>
              <a:buFont typeface="Calibri"/>
              <a:buNone/>
            </a:pPr>
            <a:r>
              <a:rPr b="1" lang="es-MX" sz="44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Ficha </a:t>
            </a:r>
            <a:r>
              <a:rPr b="1" lang="es-MX" sz="44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Técnica</a:t>
            </a:r>
            <a:endParaRPr sz="44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34c4d788170_0_0"/>
          <p:cNvSpPr txBox="1"/>
          <p:nvPr/>
        </p:nvSpPr>
        <p:spPr>
          <a:xfrm>
            <a:off x="8641150" y="1748850"/>
            <a:ext cx="19935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link Ficha Técnica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g34c4d78817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025" y="986775"/>
            <a:ext cx="7378876" cy="46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"/>
          <p:cNvSpPr txBox="1"/>
          <p:nvPr/>
        </p:nvSpPr>
        <p:spPr>
          <a:xfrm>
            <a:off x="334736" y="58188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4400"/>
              <a:buFont typeface="Calibri"/>
              <a:buNone/>
            </a:pPr>
            <a:r>
              <a:rPr b="1" lang="es-MX" sz="44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MOCKUPS</a:t>
            </a:r>
            <a:endParaRPr sz="44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350" y="969025"/>
            <a:ext cx="6800151" cy="56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6"/>
          <p:cNvSpPr txBox="1"/>
          <p:nvPr/>
        </p:nvSpPr>
        <p:spPr>
          <a:xfrm>
            <a:off x="8105550" y="2128975"/>
            <a:ext cx="24222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link Mockups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/>
          <p:nvPr/>
        </p:nvSpPr>
        <p:spPr>
          <a:xfrm>
            <a:off x="334736" y="58188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4400"/>
              <a:buFont typeface="Calibri"/>
              <a:buNone/>
            </a:pPr>
            <a:r>
              <a:rPr b="1" i="0" lang="es-MX" sz="44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Entidad - Relación</a:t>
            </a:r>
            <a:endParaRPr sz="44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3"/>
          <p:cNvSpPr txBox="1"/>
          <p:nvPr/>
        </p:nvSpPr>
        <p:spPr>
          <a:xfrm>
            <a:off x="538275" y="5317850"/>
            <a:ext cx="55185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link Diagrama Entidad Relación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275" y="734774"/>
            <a:ext cx="8290499" cy="469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 txBox="1"/>
          <p:nvPr/>
        </p:nvSpPr>
        <p:spPr>
          <a:xfrm>
            <a:off x="334736" y="58188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4400"/>
              <a:buFont typeface="Calibri"/>
              <a:buNone/>
            </a:pPr>
            <a:r>
              <a:rPr b="1" i="0" lang="es-MX" sz="44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Modelo Relacional</a:t>
            </a:r>
            <a:endParaRPr sz="44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4"/>
          <p:cNvSpPr txBox="1"/>
          <p:nvPr/>
        </p:nvSpPr>
        <p:spPr>
          <a:xfrm>
            <a:off x="7943875" y="1397575"/>
            <a:ext cx="41433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link Modelo Relacional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87186"/>
            <a:ext cx="6291456" cy="5818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"/>
          <p:cNvSpPr txBox="1"/>
          <p:nvPr/>
        </p:nvSpPr>
        <p:spPr>
          <a:xfrm>
            <a:off x="334736" y="58188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4400"/>
              <a:buFont typeface="Calibri"/>
              <a:buNone/>
            </a:pPr>
            <a:r>
              <a:rPr b="1" i="0" lang="es-MX" sz="44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Normalización</a:t>
            </a:r>
            <a:endParaRPr sz="44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728" y="914400"/>
            <a:ext cx="7950126" cy="46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5"/>
          <p:cNvSpPr txBox="1"/>
          <p:nvPr/>
        </p:nvSpPr>
        <p:spPr>
          <a:xfrm>
            <a:off x="8711875" y="1546450"/>
            <a:ext cx="26148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link Normalización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d7920ed12_2_9"/>
          <p:cNvSpPr txBox="1"/>
          <p:nvPr/>
        </p:nvSpPr>
        <p:spPr>
          <a:xfrm>
            <a:off x="334736" y="58188"/>
            <a:ext cx="10515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4400"/>
              <a:buFont typeface="Calibri"/>
              <a:buNone/>
            </a:pPr>
            <a:r>
              <a:rPr b="1" lang="es-MX" sz="44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  <a:endParaRPr sz="44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34d7920ed12_2_9"/>
          <p:cNvSpPr txBox="1"/>
          <p:nvPr/>
        </p:nvSpPr>
        <p:spPr>
          <a:xfrm>
            <a:off x="8711875" y="1546450"/>
            <a:ext cx="26148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link Diccionario de Datos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g34d7920ed12_2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664925"/>
            <a:ext cx="7542975" cy="43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/>
        </p:nvSpPr>
        <p:spPr>
          <a:xfrm>
            <a:off x="5142876" y="1124785"/>
            <a:ext cx="47850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300"/>
              <a:buFont typeface="Arial"/>
              <a:buAutoNum type="arabicPeriod"/>
            </a:pPr>
            <a:r>
              <a:rPr b="1" i="0" lang="es-MX" sz="13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Planteamiento del problema. </a:t>
            </a:r>
            <a:endParaRPr sz="900"/>
          </a:p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300"/>
              <a:buFont typeface="Arial"/>
              <a:buAutoNum type="arabicPeriod"/>
            </a:pPr>
            <a:r>
              <a:rPr b="1" i="0" lang="es-MX" sz="13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Pregunta problema.</a:t>
            </a:r>
            <a:endParaRPr sz="1300">
              <a:solidFill>
                <a:srgbClr val="4D4C4C"/>
              </a:solidFill>
            </a:endParaRPr>
          </a:p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300"/>
              <a:buFont typeface="Arial"/>
              <a:buAutoNum type="arabicPeriod"/>
            </a:pPr>
            <a:r>
              <a:rPr b="1" i="0" lang="es-MX" sz="13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Objetivo general.</a:t>
            </a:r>
            <a:endParaRPr sz="1300">
              <a:solidFill>
                <a:srgbClr val="4D4C4C"/>
              </a:solidFill>
            </a:endParaRPr>
          </a:p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300"/>
              <a:buFont typeface="Arial"/>
              <a:buAutoNum type="arabicPeriod"/>
            </a:pPr>
            <a:r>
              <a:rPr b="1" i="0" lang="es-MX" sz="13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Objetivos específicos.</a:t>
            </a:r>
            <a:endParaRPr sz="900"/>
          </a:p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300"/>
              <a:buFont typeface="Arial"/>
              <a:buAutoNum type="arabicPeriod"/>
            </a:pPr>
            <a:r>
              <a:rPr b="1" i="0" lang="es-MX" sz="13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Justificación.</a:t>
            </a:r>
            <a:endParaRPr sz="900"/>
          </a:p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300"/>
              <a:buFont typeface="Arial"/>
              <a:buAutoNum type="arabicPeriod" startAt="6"/>
            </a:pPr>
            <a:r>
              <a:rPr b="1" i="0" lang="es-MX" sz="13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Alcance y delimitación.</a:t>
            </a:r>
            <a:endParaRPr sz="13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300"/>
              <a:buFont typeface="Arial"/>
              <a:buAutoNum type="arabicPeriod" startAt="6"/>
            </a:pPr>
            <a:r>
              <a:rPr b="1" i="0" lang="es-MX" sz="13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BPMN</a:t>
            </a:r>
            <a:endParaRPr sz="1300">
              <a:solidFill>
                <a:srgbClr val="4D4C4C"/>
              </a:solidFill>
            </a:endParaRPr>
          </a:p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300"/>
              <a:buFont typeface="Arial"/>
              <a:buAutoNum type="arabicPeriod" startAt="6"/>
            </a:pPr>
            <a:r>
              <a:rPr b="1" i="0" lang="es-MX" sz="13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Técnicas e instrumentos de</a:t>
            </a:r>
            <a:r>
              <a:rPr lang="es-MX" sz="13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s-MX" sz="13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recolección.</a:t>
            </a:r>
            <a:endParaRPr sz="13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300"/>
              <a:buFont typeface="Arial"/>
              <a:buAutoNum type="arabicPeriod" startAt="9"/>
            </a:pPr>
            <a:r>
              <a:rPr b="1" i="0" lang="es-MX" sz="13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Requisitos Funcionales.</a:t>
            </a:r>
            <a:endParaRPr sz="900"/>
          </a:p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300"/>
              <a:buFont typeface="Arial"/>
              <a:buAutoNum type="arabicPeriod" startAt="9"/>
            </a:pPr>
            <a:r>
              <a:rPr b="1" lang="es-MX" sz="13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Casos de uso</a:t>
            </a:r>
            <a:endParaRPr sz="900"/>
          </a:p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300"/>
              <a:buFont typeface="Arial"/>
              <a:buAutoNum type="arabicPeriod" startAt="9"/>
            </a:pPr>
            <a:r>
              <a:rPr b="1" lang="es-MX" sz="13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Formato casos de uso</a:t>
            </a:r>
            <a:endParaRPr sz="900"/>
          </a:p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300"/>
              <a:buFont typeface="Arial"/>
              <a:buAutoNum type="arabicPeriod" startAt="9"/>
            </a:pPr>
            <a:r>
              <a:rPr b="1" lang="es-MX" sz="13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Diagrama entidad relación </a:t>
            </a:r>
            <a:endParaRPr sz="900"/>
          </a:p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300"/>
              <a:buFont typeface="Arial"/>
              <a:buAutoNum type="arabicPeriod" startAt="9"/>
            </a:pPr>
            <a:r>
              <a:rPr b="1" lang="es-MX" sz="13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Modelo relacional</a:t>
            </a:r>
            <a:endParaRPr b="1" sz="13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300"/>
              <a:buAutoNum type="arabicPeriod" startAt="9"/>
            </a:pPr>
            <a:r>
              <a:rPr b="1" lang="es-MX" sz="1300">
                <a:solidFill>
                  <a:srgbClr val="4D4C4C"/>
                </a:solidFill>
              </a:rPr>
              <a:t>Diccionario de datos</a:t>
            </a:r>
            <a:endParaRPr b="1" sz="1300">
              <a:solidFill>
                <a:srgbClr val="4D4C4C"/>
              </a:solidFill>
            </a:endParaRPr>
          </a:p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300"/>
              <a:buAutoNum type="arabicPeriod" startAt="9"/>
            </a:pPr>
            <a:r>
              <a:rPr b="1" lang="es-MX" sz="1300">
                <a:solidFill>
                  <a:srgbClr val="4D4C4C"/>
                </a:solidFill>
              </a:rPr>
              <a:t>Normalización</a:t>
            </a:r>
            <a:endParaRPr b="1" sz="1300">
              <a:solidFill>
                <a:srgbClr val="4D4C4C"/>
              </a:solidFill>
            </a:endParaRPr>
          </a:p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300"/>
              <a:buAutoNum type="arabicPeriod" startAt="9"/>
            </a:pPr>
            <a:r>
              <a:rPr b="1" lang="es-MX" sz="1300">
                <a:solidFill>
                  <a:srgbClr val="4D4C4C"/>
                </a:solidFill>
              </a:rPr>
              <a:t>Diagrama de despliegue</a:t>
            </a:r>
            <a:endParaRPr sz="900"/>
          </a:p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300"/>
              <a:buFont typeface="Arial"/>
              <a:buAutoNum type="arabicPeriod" startAt="9"/>
            </a:pPr>
            <a:r>
              <a:rPr b="1" lang="es-MX" sz="13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Git hub</a:t>
            </a:r>
            <a:endParaRPr b="1" sz="13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300"/>
              <a:buAutoNum type="arabicPeriod" startAt="9"/>
            </a:pPr>
            <a:r>
              <a:rPr b="1" lang="es-MX" sz="15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SQL SERVER DATABASE</a:t>
            </a:r>
            <a:endParaRPr b="1" sz="13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837325" y="2448225"/>
            <a:ext cx="3947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4000">
                <a:solidFill>
                  <a:srgbClr val="71743C"/>
                </a:solidFill>
                <a:latin typeface="Arial"/>
                <a:ea typeface="Arial"/>
                <a:cs typeface="Arial"/>
                <a:sym typeface="Arial"/>
              </a:rPr>
              <a:t>Índice de</a:t>
            </a:r>
            <a:endParaRPr sz="4000">
              <a:solidFill>
                <a:srgbClr val="7174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40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CONTENIDOS</a:t>
            </a:r>
            <a:endParaRPr sz="40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d7920ed12_2_1"/>
          <p:cNvSpPr txBox="1"/>
          <p:nvPr/>
        </p:nvSpPr>
        <p:spPr>
          <a:xfrm>
            <a:off x="334736" y="58188"/>
            <a:ext cx="10515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4400"/>
              <a:buFont typeface="Calibri"/>
              <a:buNone/>
            </a:pPr>
            <a:r>
              <a:rPr b="1" i="0" lang="es-MX" sz="44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Diagrama de Despliegue</a:t>
            </a:r>
            <a:endParaRPr sz="44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34d7920ed12_2_1"/>
          <p:cNvSpPr txBox="1"/>
          <p:nvPr/>
        </p:nvSpPr>
        <p:spPr>
          <a:xfrm>
            <a:off x="5805325" y="2501975"/>
            <a:ext cx="36729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link Diagrama de Despliegue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g34d7920ed12_2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6050" y="981063"/>
            <a:ext cx="4114800" cy="48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 txBox="1"/>
          <p:nvPr/>
        </p:nvSpPr>
        <p:spPr>
          <a:xfrm>
            <a:off x="334736" y="58188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4400"/>
              <a:buFont typeface="Calibri"/>
              <a:buNone/>
            </a:pPr>
            <a:r>
              <a:rPr b="1" i="0" lang="es-MX" sz="44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Diagrama de </a:t>
            </a:r>
            <a:r>
              <a:rPr b="1" lang="es-MX" sz="44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Clases</a:t>
            </a:r>
            <a:endParaRPr sz="44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8"/>
          <p:cNvSpPr txBox="1"/>
          <p:nvPr/>
        </p:nvSpPr>
        <p:spPr>
          <a:xfrm>
            <a:off x="653225" y="1374525"/>
            <a:ext cx="22701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link Diagrama de Clases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7800" y="887186"/>
            <a:ext cx="7315111" cy="5818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"/>
          <p:cNvSpPr txBox="1"/>
          <p:nvPr/>
        </p:nvSpPr>
        <p:spPr>
          <a:xfrm>
            <a:off x="334736" y="58188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4400"/>
              <a:buFont typeface="Calibri"/>
              <a:buNone/>
            </a:pPr>
            <a:r>
              <a:rPr b="1" i="0" lang="es-MX" sz="44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Git Hub</a:t>
            </a:r>
            <a:endParaRPr sz="44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735" y="776644"/>
            <a:ext cx="10393135" cy="516695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7"/>
          <p:cNvSpPr txBox="1"/>
          <p:nvPr/>
        </p:nvSpPr>
        <p:spPr>
          <a:xfrm>
            <a:off x="618650" y="5943600"/>
            <a:ext cx="496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400" u="sng">
                <a:solidFill>
                  <a:schemeClr val="hlink"/>
                </a:solidFill>
                <a:hlinkClick r:id="rId5"/>
              </a:rPr>
              <a:t>Link</a:t>
            </a:r>
            <a:endParaRPr b="1" sz="3400" u="sng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0be0beac9_0_0"/>
          <p:cNvSpPr txBox="1"/>
          <p:nvPr/>
        </p:nvSpPr>
        <p:spPr>
          <a:xfrm>
            <a:off x="334736" y="58188"/>
            <a:ext cx="10515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4400"/>
              <a:buFont typeface="Calibri"/>
              <a:buNone/>
            </a:pPr>
            <a:r>
              <a:rPr b="1" lang="es-MX" sz="44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SQL SERVER DATABASE</a:t>
            </a:r>
            <a:endParaRPr sz="44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360be0beac9_0_0"/>
          <p:cNvSpPr txBox="1"/>
          <p:nvPr/>
        </p:nvSpPr>
        <p:spPr>
          <a:xfrm>
            <a:off x="618650" y="5943600"/>
            <a:ext cx="276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200" u="sng">
                <a:solidFill>
                  <a:schemeClr val="hlink"/>
                </a:solidFill>
                <a:hlinkClick r:id="rId4"/>
              </a:rPr>
              <a:t>LINK :</a:t>
            </a:r>
            <a:r>
              <a:rPr b="1" lang="es-MX" sz="2200" u="sng"/>
              <a:t>D</a:t>
            </a:r>
            <a:endParaRPr b="1" sz="2200" u="sng"/>
          </a:p>
        </p:txBody>
      </p:sp>
      <p:pic>
        <p:nvPicPr>
          <p:cNvPr id="288" name="Google Shape;288;g360be0beac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6225"/>
            <a:ext cx="8927548" cy="46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93" name="Google Shape;29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/>
        </p:nvSpPr>
        <p:spPr>
          <a:xfrm>
            <a:off x="399202" y="375275"/>
            <a:ext cx="9990900" cy="1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4400">
                <a:solidFill>
                  <a:srgbClr val="71743C"/>
                </a:solidFill>
              </a:rPr>
              <a:t> Planteamiento del problema</a:t>
            </a:r>
            <a:endParaRPr sz="4400">
              <a:solidFill>
                <a:srgbClr val="71743C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4400"/>
              <a:buFont typeface="Arial"/>
              <a:buNone/>
            </a:pPr>
            <a:r>
              <a:t/>
            </a:r>
            <a:endParaRPr sz="4400">
              <a:solidFill>
                <a:srgbClr val="71743C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273226" y="1362900"/>
            <a:ext cx="57930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Los propietarios de una tienda de ropa buscan</a:t>
            </a:r>
            <a:endParaRPr b="1" sz="1800">
              <a:solidFill>
                <a:srgbClr val="4D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expandir su presencia en el mundo digital para</a:t>
            </a:r>
            <a:endParaRPr b="1" sz="1800">
              <a:solidFill>
                <a:srgbClr val="4D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mejorar la experiencia de sus clientes.</a:t>
            </a:r>
            <a:endParaRPr b="1" sz="1800">
              <a:solidFill>
                <a:srgbClr val="4D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D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Actualmente la empresa no cuenta con punto fijo,</a:t>
            </a:r>
            <a:endParaRPr b="1" sz="1800">
              <a:solidFill>
                <a:srgbClr val="4D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pues opera a través de redes. Los dueños quieren</a:t>
            </a:r>
            <a:endParaRPr b="1" sz="1800">
              <a:solidFill>
                <a:srgbClr val="4D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un sistema de información que les permita</a:t>
            </a:r>
            <a:endParaRPr b="1" sz="1800">
              <a:solidFill>
                <a:srgbClr val="4D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organizar mejor sus productos y que facilite la</a:t>
            </a:r>
            <a:endParaRPr b="1" sz="1800">
              <a:solidFill>
                <a:srgbClr val="4D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compra a los clientes. Además, necesitan una</a:t>
            </a:r>
            <a:endParaRPr b="1" sz="1800">
              <a:solidFill>
                <a:srgbClr val="4D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interfaz que les permita gestionar de manera</a:t>
            </a:r>
            <a:endParaRPr b="1" sz="1800">
              <a:solidFill>
                <a:srgbClr val="4D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eficiente los pedidos y la información de sus</a:t>
            </a:r>
            <a:endParaRPr b="1" sz="1800">
              <a:solidFill>
                <a:srgbClr val="4D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clientes. Sin una solución adecuada, el negocio</a:t>
            </a:r>
            <a:endParaRPr b="1" sz="1800">
              <a:solidFill>
                <a:srgbClr val="4D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podría no alcanzar su máximo potencial.</a:t>
            </a:r>
            <a:endParaRPr b="1" sz="1800">
              <a:solidFill>
                <a:srgbClr val="4D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D4C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6725" y="1546475"/>
            <a:ext cx="3216776" cy="29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/>
        </p:nvSpPr>
        <p:spPr>
          <a:xfrm>
            <a:off x="7603625" y="1048775"/>
            <a:ext cx="19926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Figura #1: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7603625" y="4583475"/>
            <a:ext cx="35790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https://togrowagencia.com/tiendas-virtuales-exitosas/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/>
          <p:nvPr/>
        </p:nvSpPr>
        <p:spPr>
          <a:xfrm>
            <a:off x="3406681" y="1793871"/>
            <a:ext cx="4440648" cy="47507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3406681" y="1208315"/>
            <a:ext cx="4735286" cy="1171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400"/>
              <a:buFont typeface="Calibri"/>
              <a:buNone/>
            </a:pPr>
            <a:r>
              <a:rPr b="1" i="0" lang="es-MX" sz="44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Pregunta problema</a:t>
            </a:r>
            <a:endParaRPr sz="4400">
              <a:solidFill>
                <a:srgbClr val="548135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2279716" y="2774923"/>
            <a:ext cx="664486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0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¿Cómo puede la tienda de ropa mejorar la experiencia de sus clientes y optimizar la gestión de pedidos?</a:t>
            </a:r>
            <a:endParaRPr/>
          </a:p>
        </p:txBody>
      </p:sp>
      <p:pic>
        <p:nvPicPr>
          <p:cNvPr descr="Ayuda con relleno sólido" id="125" name="Google Shape;12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7306" y="3788310"/>
            <a:ext cx="2302329" cy="23023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yuda con relleno sólido" id="126" name="Google Shape;12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8963" y="3788309"/>
            <a:ext cx="2302329" cy="2302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/>
          <p:nvPr/>
        </p:nvSpPr>
        <p:spPr>
          <a:xfrm>
            <a:off x="796919" y="1208315"/>
            <a:ext cx="4390936" cy="47507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866864" y="622759"/>
            <a:ext cx="4735286" cy="1171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400"/>
              <a:buFont typeface="Calibri"/>
              <a:buNone/>
            </a:pPr>
            <a:r>
              <a:rPr b="1" i="0" lang="es-MX" sz="44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4400">
              <a:solidFill>
                <a:srgbClr val="548135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654005" y="1793871"/>
            <a:ext cx="673675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0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Desarrollar un sistema de información de comercio para la tienda de ropa, que permita mejorar la experiencia de los clientes y facilitar la gestión de pedidos para los dueños del negocio.</a:t>
            </a:r>
            <a:endParaRPr/>
          </a:p>
        </p:txBody>
      </p:sp>
      <p:graphicFrame>
        <p:nvGraphicFramePr>
          <p:cNvPr id="134" name="Google Shape;134;p5"/>
          <p:cNvGraphicFramePr/>
          <p:nvPr/>
        </p:nvGraphicFramePr>
        <p:xfrm>
          <a:off x="7266214" y="2028968"/>
          <a:ext cx="4114800" cy="2397642"/>
        </p:xfrm>
        <a:graphic>
          <a:graphicData uri="http://schemas.openxmlformats.org/drawingml/2006/chart">
            <c:chart r:id="rId4"/>
          </a:graphicData>
        </a:graphic>
      </p:graphicFrame>
      <p:pic>
        <p:nvPicPr>
          <p:cNvPr descr="Smartphone con relleno sólido" id="135" name="Google Shape;13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6864" y="3380947"/>
            <a:ext cx="2019299" cy="2019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misa con relleno sólido" id="136" name="Google Shape;13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96081" y="3693185"/>
            <a:ext cx="1466849" cy="1466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stido con relleno sólido" id="137" name="Google Shape;13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8247" y="3480882"/>
            <a:ext cx="1615080" cy="16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/>
          <p:nvPr/>
        </p:nvSpPr>
        <p:spPr>
          <a:xfrm>
            <a:off x="2486093" y="4234185"/>
            <a:ext cx="797810" cy="61014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3F4F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/>
          <p:nvPr/>
        </p:nvSpPr>
        <p:spPr>
          <a:xfrm>
            <a:off x="1177655" y="1355272"/>
            <a:ext cx="4390936" cy="47507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1177655" y="46884"/>
            <a:ext cx="4735286" cy="1171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1743C"/>
              </a:buClr>
              <a:buSzPts val="4400"/>
              <a:buFont typeface="Arial"/>
              <a:buNone/>
            </a:pPr>
            <a:r>
              <a:rPr b="0" i="0" lang="es-MX" sz="4400">
                <a:solidFill>
                  <a:srgbClr val="71743C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4400">
              <a:solidFill>
                <a:srgbClr val="7174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4400"/>
              <a:buFont typeface="Arial"/>
              <a:buNone/>
            </a:pPr>
            <a:r>
              <a:rPr b="1" i="0" lang="es-MX" sz="44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específicos</a:t>
            </a:r>
            <a:endParaRPr sz="44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rgbClr val="548135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481058" y="4025400"/>
            <a:ext cx="224109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Administra el catálogo de productos: agregar, editar, eliminar y visualizar productos.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2951478" y="4010621"/>
            <a:ext cx="209413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Controla el stock de productos, actualiza cantidades y alerta sobre niveles bajos de inventario.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5568591" y="4025400"/>
            <a:ext cx="224109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Gestiona la creación, seguimiento, actualización y cierre de pedidos de clientes.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8104325" y="4025400"/>
            <a:ext cx="325346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Generar reportes de ventas totales, productos más vendidos.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Analizar tendencias de compra (por temporada, categoría o precio).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310200" y="2505670"/>
            <a:ext cx="173491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800"/>
              <a:buFont typeface="Calibri"/>
              <a:buAutoNum type="arabicPeriod"/>
            </a:pPr>
            <a:r>
              <a:rPr b="0" i="0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Sistema de registro para usuarios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3049361" y="2505670"/>
            <a:ext cx="17349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2. Gestión de productos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5313592" y="2505669"/>
            <a:ext cx="20941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3. Gestión de inventario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7937052" y="2505668"/>
            <a:ext cx="16042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4. Reportes y Análisis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Google Shape;153;p6"/>
          <p:cNvCxnSpPr/>
          <p:nvPr/>
        </p:nvCxnSpPr>
        <p:spPr>
          <a:xfrm>
            <a:off x="718457" y="2269671"/>
            <a:ext cx="824592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4" name="Google Shape;154;p6"/>
          <p:cNvSpPr/>
          <p:nvPr/>
        </p:nvSpPr>
        <p:spPr>
          <a:xfrm>
            <a:off x="1177655" y="2122714"/>
            <a:ext cx="340902" cy="304032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3828096" y="2094901"/>
            <a:ext cx="340902" cy="304032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6308086" y="2122714"/>
            <a:ext cx="340902" cy="304032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8447174" y="2127089"/>
            <a:ext cx="340902" cy="304032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Google Shape;158;p6"/>
          <p:cNvCxnSpPr>
            <a:stCxn id="149" idx="2"/>
          </p:cNvCxnSpPr>
          <p:nvPr/>
        </p:nvCxnSpPr>
        <p:spPr>
          <a:xfrm>
            <a:off x="1177655" y="3429000"/>
            <a:ext cx="0" cy="58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9" name="Google Shape;159;p6"/>
          <p:cNvCxnSpPr>
            <a:stCxn id="150" idx="2"/>
          </p:cNvCxnSpPr>
          <p:nvPr/>
        </p:nvCxnSpPr>
        <p:spPr>
          <a:xfrm>
            <a:off x="3916816" y="3152001"/>
            <a:ext cx="0" cy="873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0" name="Google Shape;160;p6"/>
          <p:cNvCxnSpPr>
            <a:stCxn id="151" idx="2"/>
          </p:cNvCxnSpPr>
          <p:nvPr/>
        </p:nvCxnSpPr>
        <p:spPr>
          <a:xfrm>
            <a:off x="6360662" y="3152000"/>
            <a:ext cx="0" cy="858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1" name="Google Shape;161;p6"/>
          <p:cNvCxnSpPr>
            <a:stCxn id="152" idx="2"/>
          </p:cNvCxnSpPr>
          <p:nvPr/>
        </p:nvCxnSpPr>
        <p:spPr>
          <a:xfrm>
            <a:off x="8739193" y="3151999"/>
            <a:ext cx="0" cy="858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/>
          <p:nvPr/>
        </p:nvSpPr>
        <p:spPr>
          <a:xfrm>
            <a:off x="746771" y="1035280"/>
            <a:ext cx="9144000" cy="475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746775" y="354725"/>
            <a:ext cx="6135900" cy="1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1743C"/>
              </a:buClr>
              <a:buSzPts val="4400"/>
              <a:buFont typeface="Arial"/>
              <a:buNone/>
            </a:pPr>
            <a:r>
              <a:rPr b="0" i="0" lang="es-MX" sz="4400">
                <a:solidFill>
                  <a:srgbClr val="71743C"/>
                </a:solidFill>
                <a:latin typeface="Arial"/>
                <a:ea typeface="Arial"/>
                <a:cs typeface="Arial"/>
                <a:sym typeface="Arial"/>
              </a:rPr>
              <a:t>Alcance               y</a:t>
            </a:r>
            <a:r>
              <a:rPr lang="es-MX" sz="4400">
                <a:solidFill>
                  <a:srgbClr val="71743C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b="1" i="0" lang="es-MX" sz="44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Delimitación</a:t>
            </a:r>
            <a:endParaRPr sz="44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rgbClr val="548135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8" name="Google Shape;168;p9"/>
          <p:cNvSpPr txBox="1"/>
          <p:nvPr/>
        </p:nvSpPr>
        <p:spPr>
          <a:xfrm>
            <a:off x="746765" y="1823207"/>
            <a:ext cx="357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800"/>
              <a:buFont typeface="Calibri"/>
              <a:buAutoNum type="arabicPeriod"/>
            </a:pPr>
            <a:r>
              <a:rPr b="1" i="0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Interfaz de usuario: Sistema de información que permite navegar productos por categorías.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9"/>
          <p:cNvSpPr txBox="1"/>
          <p:nvPr/>
        </p:nvSpPr>
        <p:spPr>
          <a:xfrm>
            <a:off x="746765" y="2828180"/>
            <a:ext cx="3046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2. Registro y autenticación: Sistema para que los clientes creen cuentas y guarden su información.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746764" y="4220423"/>
            <a:ext cx="357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3. Carrito de compras: Almacena productos seleccionados. antes de proceder al </a:t>
            </a:r>
            <a:r>
              <a:rPr b="1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envío</a:t>
            </a:r>
            <a:r>
              <a:rPr b="1" i="0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 txBox="1"/>
          <p:nvPr/>
        </p:nvSpPr>
        <p:spPr>
          <a:xfrm>
            <a:off x="746764" y="5201670"/>
            <a:ext cx="304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4. Panel administrativo: Para que los dueños gestionan pedidos y clientes.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"/>
          <p:cNvSpPr txBox="1"/>
          <p:nvPr/>
        </p:nvSpPr>
        <p:spPr>
          <a:xfrm>
            <a:off x="5687007" y="1823206"/>
            <a:ext cx="4690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800"/>
              <a:buFont typeface="Arial"/>
              <a:buChar char="•"/>
            </a:pPr>
            <a:r>
              <a:rPr b="1" i="0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Se descarta aplicación móvil nativa. Sin chat en vivo.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800"/>
              <a:buFont typeface="Arial"/>
              <a:buChar char="•"/>
            </a:pPr>
            <a:r>
              <a:rPr b="1" i="0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Sin tener en cuenta un sistema propio de pagos.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D4C4C"/>
              </a:buClr>
              <a:buSzPts val="1800"/>
              <a:buFont typeface="Arial"/>
              <a:buChar char="•"/>
            </a:pPr>
            <a:r>
              <a:rPr b="1" i="0" lang="es-MX" sz="18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No contará con funciones avanzadas de personalización ni ventas internacionales en esta fase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489857" y="1208315"/>
            <a:ext cx="4390936" cy="47507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489857" y="622759"/>
            <a:ext cx="5112293" cy="1171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400"/>
              <a:buFont typeface="Calibri"/>
              <a:buNone/>
            </a:pPr>
            <a:r>
              <a:rPr b="1" i="0" lang="es-MX" sz="44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sz="4400">
              <a:solidFill>
                <a:srgbClr val="548135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289322" y="1864025"/>
            <a:ext cx="83928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000">
                <a:solidFill>
                  <a:srgbClr val="4D4C4C"/>
                </a:solidFill>
                <a:latin typeface="Calibri"/>
                <a:ea typeface="Calibri"/>
                <a:cs typeface="Calibri"/>
                <a:sym typeface="Calibri"/>
              </a:rPr>
              <a:t>La implementación de un sistema de información para la tienda de ropa es esencial para mantenerse competitiva en el mercado digital actual, que está en constante evolución.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>
              <a:solidFill>
                <a:srgbClr val="4D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0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Una plataforma de comercio electrónico podrá</a:t>
            </a:r>
            <a:endParaRPr sz="20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0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proporcionar a los clientes una experiencia más fluida y</a:t>
            </a:r>
            <a:endParaRPr sz="20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0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cómoda, lo que probablemente aumentará la satisfacción</a:t>
            </a:r>
            <a:endParaRPr sz="16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0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del cliente y las ventas. Además, ofrecer una opción más</a:t>
            </a:r>
            <a:endParaRPr sz="20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0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profesional y organizada para realizar compras en línea</a:t>
            </a:r>
            <a:endParaRPr sz="20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0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puede fortalecer la confianza de los clientes en la marca.</a:t>
            </a:r>
            <a:endParaRPr sz="20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0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Para los dueños, un sistema de gestión de pedidos</a:t>
            </a:r>
            <a:endParaRPr sz="20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0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permitirá un mayor control y organización, agilizando los</a:t>
            </a:r>
            <a:endParaRPr sz="20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000">
                <a:solidFill>
                  <a:srgbClr val="4D4C4C"/>
                </a:solidFill>
                <a:latin typeface="Arial"/>
                <a:ea typeface="Arial"/>
                <a:cs typeface="Arial"/>
                <a:sym typeface="Arial"/>
              </a:rPr>
              <a:t>procesos internos del negocio.</a:t>
            </a:r>
            <a:endParaRPr sz="2000">
              <a:solidFill>
                <a:srgbClr val="4D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>
              <a:solidFill>
                <a:srgbClr val="4D4C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ala de juntas con relleno sólido" id="180" name="Google Shape;18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76197" y="2302628"/>
            <a:ext cx="3085550" cy="29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/>
          <p:nvPr/>
        </p:nvSpPr>
        <p:spPr>
          <a:xfrm>
            <a:off x="456236" y="457723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BPMN</a:t>
            </a:r>
            <a:endParaRPr/>
          </a:p>
        </p:txBody>
      </p:sp>
      <p:pic>
        <p:nvPicPr>
          <p:cNvPr id="186" name="Google Shape;18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426" y="1426600"/>
            <a:ext cx="7455899" cy="43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8"/>
          <p:cNvSpPr txBox="1"/>
          <p:nvPr/>
        </p:nvSpPr>
        <p:spPr>
          <a:xfrm>
            <a:off x="8726550" y="1597825"/>
            <a:ext cx="19437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link del BPMN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